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f1a379d27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f1a379d27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f1a379d2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f1a379d2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f1a379d2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f1a379d2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f1a379d2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f1a379d2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f1a379d2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f1a379d2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f1a379d2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f1a379d2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f1a379d2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f1a379d2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f1a379d2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f1a379d2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f1a379d2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f1a379d2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f1a379d2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f1a379d2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82ab696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82ab696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f1a379d2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f1a379d2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f1a379d2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f1a379d2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f1a379d2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f1a379d2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f1a379d2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f1a379d2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1a379d2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f1a379d2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f1a379d2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f1a379d2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f1a379d2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f1a379d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f1a379d27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f1a379d27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f1a379d2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f1a379d2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f1a379d2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f1a379d2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b679a743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b679a743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f1a379d2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f1a379d2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f1a379d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f1a379d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f1a379d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f1a379d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f1a379d2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f1a379d2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f1a379d2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f1a379d2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f1a379d2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f1a379d2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f1a379d2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f1a379d2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f50ef03a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f50ef03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f50ef03a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f50ef03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f50ef03a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f50ef03a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f1a379d2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f1a379d2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f50ef03a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f50ef03a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f50ef03a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f50ef03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533133a3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533133a3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f1a379d2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f1a379d2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f1a379d2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f1a379d2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f1a379d2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f1a379d2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f1a379d2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f1a379d2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f1a379d2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f1a379d2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483702" y="886075"/>
            <a:ext cx="66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Data Science for Business</a:t>
            </a:r>
            <a:endParaRPr sz="32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519075" y="2731700"/>
            <a:ext cx="632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Módulo 6 - Statistics inference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499" y="3219104"/>
            <a:ext cx="1446573" cy="112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283" y="3354937"/>
            <a:ext cx="1105218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Distribución Normal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775"/>
            <a:ext cx="6437051" cy="36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270300" y="704825"/>
            <a:ext cx="382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</a:t>
            </a:r>
            <a:r>
              <a:rPr i="1" lang="en"/>
              <a:t>u </a:t>
            </a:r>
            <a:r>
              <a:rPr lang="en"/>
              <a:t>corresponde al centro de la distribución y </a:t>
            </a:r>
            <a:r>
              <a:rPr i="1" lang="en"/>
              <a:t>sigma </a:t>
            </a:r>
            <a:r>
              <a:rPr lang="en"/>
              <a:t>al desvío estándar.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Distribución Normal II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00" y="1053750"/>
            <a:ext cx="53530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425" y="2168775"/>
            <a:ext cx="4973455" cy="284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Teorema del límite central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50" y="957575"/>
            <a:ext cx="8465027" cy="41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method</a:t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302475" y="918875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Llevemos el problema de las bolillas a un caso de uso real!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1875" y="2718550"/>
            <a:ext cx="1891370" cy="2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1172775" y="1489500"/>
            <a:ext cx="2686800" cy="1355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mi experimento me es más costoso sacar 1000 muestras que estudiar todo el contenedor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105" y="2822651"/>
            <a:ext cx="3140019" cy="17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method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302475" y="945075"/>
            <a:ext cx="585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Permite recrear la variación muestral usando una única muestra de la población, armar una distribución bootstrap y aproximar el error Standard de nuestros estimadores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3975" y="2777500"/>
            <a:ext cx="1891370" cy="2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1578900" y="2105225"/>
            <a:ext cx="2686800" cy="1355400"/>
          </a:xfrm>
          <a:prstGeom prst="wedgeEllipseCallout">
            <a:avLst>
              <a:gd fmla="val -47574" name="adj1"/>
              <a:gd fmla="val 5564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cómo lo hago?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675" y="2819950"/>
            <a:ext cx="1891370" cy="2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/>
          <p:nvPr/>
        </p:nvSpPr>
        <p:spPr>
          <a:xfrm>
            <a:off x="5035675" y="1894050"/>
            <a:ext cx="2686800" cy="1355400"/>
          </a:xfrm>
          <a:prstGeom prst="wedgeEllipseCallout">
            <a:avLst>
              <a:gd fmla="val 28795" name="adj1"/>
              <a:gd fmla="val 634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muestreo con reposición sobre una muestra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Sampleos</a:t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302475" y="945075"/>
            <a:ext cx="153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Sin reposición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0" y="1406775"/>
            <a:ext cx="24860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00" y="2056275"/>
            <a:ext cx="2990850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3795450" y="945075"/>
            <a:ext cx="18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reposición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0025" y="2018175"/>
            <a:ext cx="47053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775" y="2916425"/>
            <a:ext cx="20288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8775" y="3211850"/>
            <a:ext cx="20288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8775" y="3802700"/>
            <a:ext cx="20288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8775" y="3507275"/>
            <a:ext cx="20288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8775" y="4098125"/>
            <a:ext cx="20288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4850" y="2916425"/>
            <a:ext cx="20288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4850" y="3211850"/>
            <a:ext cx="20288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4850" y="3802700"/>
            <a:ext cx="20288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4850" y="3507275"/>
            <a:ext cx="20288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4850" y="4098125"/>
            <a:ext cx="202882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/>
          <p:nvPr/>
        </p:nvSpPr>
        <p:spPr>
          <a:xfrm>
            <a:off x="1362425" y="3209575"/>
            <a:ext cx="321000" cy="23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911025" y="3469025"/>
            <a:ext cx="772500" cy="84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2210875" y="3811913"/>
            <a:ext cx="321000" cy="51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1786700" y="4098125"/>
            <a:ext cx="321000" cy="23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method II</a:t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302475" y="945075"/>
            <a:ext cx="585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Generamos muchas réplicas sobre una muestra REPRESENTATIVA y generamos el estadístico de nuestro interés con las réplicas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348325" y="2171700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Partimos de una muestra aleatoria simple de 300 bolillas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75" y="2844225"/>
            <a:ext cx="67722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348325" y="3267325"/>
            <a:ext cx="585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Generamos 1000 replicas bootstrap y evaluamos la prob de que sea roja en cada una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method III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733425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6900"/>
            <a:ext cx="7181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300" y="2603250"/>
            <a:ext cx="3108342" cy="24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5450" y="3380950"/>
            <a:ext cx="20574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Intervalos de confianza</a:t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50" y="1836738"/>
            <a:ext cx="78105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del percentil</a:t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302475" y="945075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Usar el 95% de las observaciones centrales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9175"/>
            <a:ext cx="7105666" cy="3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386700" y="704825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Por qué aprender inferencia estadística?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66525"/>
            <a:ext cx="22479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Inferencia estadística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2961775" y="1524425"/>
            <a:ext cx="585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Para analizar datos y generar conclusiones que podemos extrapolar a la población o a algún proceso más allá de los datos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del error estándar </a:t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302475" y="945075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Usar las observaciones a 1.96 desvíos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9175"/>
            <a:ext cx="6005869" cy="3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Interpretación intervalos de confianza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50" y="883425"/>
            <a:ext cx="4385106" cy="413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200" y="2299098"/>
            <a:ext cx="2450325" cy="2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Impacto de Intervalo de Confianza</a:t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325" y="926000"/>
            <a:ext cx="5068075" cy="21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50" y="3297825"/>
            <a:ext cx="72009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Impacto del tamaño de la muestra</a:t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75" y="876875"/>
            <a:ext cx="6406959" cy="22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75" y="3337125"/>
            <a:ext cx="74866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de hipótesis</a:t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92500" y="704825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Hipótesis estadística: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2223675" y="704825"/>
            <a:ext cx="4276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Afirmación respecto a característica desconocida de una población. (generalmente parámetros como la media o la proporción)</a:t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3745500" y="3614300"/>
            <a:ext cx="512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Buscamos evaluar estas hipótesis para decidir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</a:t>
            </a:r>
            <a:r>
              <a:rPr lang="en">
                <a:solidFill>
                  <a:schemeClr val="dk1"/>
                </a:solidFill>
              </a:rPr>
              <a:t>la afirmación se encuentra apoyada por la evidencia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se obtiene a través de una muestra.</a:t>
            </a:r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2400" y="2150225"/>
            <a:ext cx="2840875" cy="28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/>
          <p:nvPr/>
        </p:nvSpPr>
        <p:spPr>
          <a:xfrm>
            <a:off x="2523500" y="2050300"/>
            <a:ext cx="2686800" cy="1355400"/>
          </a:xfrm>
          <a:prstGeom prst="wedgeEllipseCallout">
            <a:avLst>
              <a:gd fmla="val -55055" name="adj1"/>
              <a:gd fmla="val 3780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Más del 50% de nuestros clientes  están conformes con nuestro servicio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de hipótesis II (pasos)</a:t>
            </a:r>
            <a:endParaRPr/>
          </a:p>
        </p:txBody>
      </p:sp>
      <p:sp>
        <p:nvSpPr>
          <p:cNvPr id="262" name="Google Shape;262;p37"/>
          <p:cNvSpPr txBox="1"/>
          <p:nvPr/>
        </p:nvSpPr>
        <p:spPr>
          <a:xfrm>
            <a:off x="92500" y="1847825"/>
            <a:ext cx="26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Definir alternativas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2007250" y="1847825"/>
            <a:ext cx="491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Definir 2 alternativas que cubran todo el espectro 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92500" y="2309525"/>
            <a:ext cx="26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1313475" y="2309525"/>
            <a:ext cx="491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Computar estadísticos con muestra aleatoria</a:t>
            </a:r>
            <a:endParaRPr/>
          </a:p>
        </p:txBody>
      </p:sp>
      <p:sp>
        <p:nvSpPr>
          <p:cNvPr id="266" name="Google Shape;266;p37"/>
          <p:cNvSpPr txBox="1"/>
          <p:nvPr/>
        </p:nvSpPr>
        <p:spPr>
          <a:xfrm>
            <a:off x="92500" y="2791425"/>
            <a:ext cx="26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Decisión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1072300" y="2791425"/>
            <a:ext cx="57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Tomar una decisión en un contexto de variación aleatoria</a:t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2500" y="3232925"/>
            <a:ext cx="26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Reglas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1072300" y="3232925"/>
            <a:ext cx="576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Seguir reglas de decisión para elegir entre alternativas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Conceptos Importantes</a:t>
            </a:r>
            <a:endParaRPr/>
          </a:p>
        </p:txBody>
      </p:sp>
      <p:sp>
        <p:nvSpPr>
          <p:cNvPr id="275" name="Google Shape;275;p38"/>
          <p:cNvSpPr txBox="1"/>
          <p:nvPr/>
        </p:nvSpPr>
        <p:spPr>
          <a:xfrm>
            <a:off x="2106275" y="1644500"/>
            <a:ext cx="498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Hipótesis nula y alternativa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Errores de tipo I y tipo II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Nivel de significación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P-value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Hipótesis nula y alternativa</a:t>
            </a:r>
            <a:endParaRPr/>
          </a:p>
        </p:txBody>
      </p:sp>
      <p:sp>
        <p:nvSpPr>
          <p:cNvPr id="281" name="Google Shape;281;p39"/>
          <p:cNvSpPr txBox="1"/>
          <p:nvPr/>
        </p:nvSpPr>
        <p:spPr>
          <a:xfrm>
            <a:off x="452600" y="1265975"/>
            <a:ext cx="514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Hipótesis nula (mantenida): Realizamos una hipótesis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(conjetura o suposición) sobre un parámetro poblacional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(desconocido)</a:t>
            </a:r>
            <a:endParaRPr/>
          </a:p>
        </p:txBody>
      </p:sp>
      <p:sp>
        <p:nvSpPr>
          <p:cNvPr id="282" name="Google Shape;282;p39"/>
          <p:cNvSpPr txBox="1"/>
          <p:nvPr/>
        </p:nvSpPr>
        <p:spPr>
          <a:xfrm>
            <a:off x="452600" y="2156100"/>
            <a:ext cx="474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 hipótesis se mantendrá salvo que exista evidencia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suficiente para rechazarla.</a:t>
            </a: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518200" y="2905875"/>
            <a:ext cx="474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el caso de rechazar la hipótesis nula, hay evidencia en favor de la segunda hipótesis (hipótesis alternativa).</a:t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650" y="2735725"/>
            <a:ext cx="3578300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 de errores</a:t>
            </a: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4475"/>
            <a:ext cx="8839201" cy="3698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Cuando rechazo?</a:t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85275" y="1593975"/>
            <a:ext cx="69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decisión se basa en un estadístico que depende solo de información muestral.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ciertos valores de este estadístico la decisión será rechazar la hipótesis nula.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Estos valores se conocen como los valores críticos y determinan una región crítica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1950"/>
            <a:ext cx="8151976" cy="14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método estadístico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0" y="932925"/>
            <a:ext cx="6679400" cy="39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5015725" y="1419550"/>
            <a:ext cx="1485900" cy="512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Región crítica (para alpha = 0.05)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975" y="890000"/>
            <a:ext cx="6702497" cy="41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Reglas de decisión</a:t>
            </a:r>
            <a:endParaRPr/>
          </a:p>
        </p:txBody>
      </p:sp>
      <p:sp>
        <p:nvSpPr>
          <p:cNvPr id="309" name="Google Shape;309;p43"/>
          <p:cNvSpPr txBox="1"/>
          <p:nvPr/>
        </p:nvSpPr>
        <p:spPr>
          <a:xfrm>
            <a:off x="216775" y="970800"/>
            <a:ext cx="55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Calcular el p-valor  y compararlo contra el α (1 %,5 % o 10%)</a:t>
            </a:r>
            <a:endParaRPr/>
          </a:p>
        </p:txBody>
      </p:sp>
      <p:sp>
        <p:nvSpPr>
          <p:cNvPr id="310" name="Google Shape;310;p43"/>
          <p:cNvSpPr txBox="1"/>
          <p:nvPr/>
        </p:nvSpPr>
        <p:spPr>
          <a:xfrm>
            <a:off x="85275" y="1515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P-value</a:t>
            </a:r>
            <a:endParaRPr/>
          </a:p>
        </p:txBody>
      </p:sp>
      <p:sp>
        <p:nvSpPr>
          <p:cNvPr id="311" name="Google Shape;311;p43"/>
          <p:cNvSpPr txBox="1"/>
          <p:nvPr/>
        </p:nvSpPr>
        <p:spPr>
          <a:xfrm>
            <a:off x="85275" y="1904775"/>
            <a:ext cx="558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el nivel de significatividad más pequeño a partir del cual la hipótesis nula puede ser rechazada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200" y="2571750"/>
            <a:ext cx="4395283" cy="21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Manos a la obra</a:t>
            </a:r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01" y="1446051"/>
            <a:ext cx="2698875" cy="2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676" y="2254425"/>
            <a:ext cx="49625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IMDB</a:t>
            </a:r>
            <a:endParaRPr/>
          </a:p>
        </p:txBody>
      </p:sp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5750"/>
            <a:ext cx="76200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00" y="857225"/>
            <a:ext cx="6179725" cy="6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IMDB</a:t>
            </a:r>
            <a:endParaRPr/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1683700"/>
            <a:ext cx="74676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6"/>
          <p:cNvSpPr/>
          <p:nvPr/>
        </p:nvSpPr>
        <p:spPr>
          <a:xfrm>
            <a:off x="498500" y="4322750"/>
            <a:ext cx="6854700" cy="564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IMDB</a:t>
            </a:r>
            <a:endParaRPr/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475" y="1720800"/>
            <a:ext cx="19431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7"/>
          <p:cNvSpPr txBox="1"/>
          <p:nvPr/>
        </p:nvSpPr>
        <p:spPr>
          <a:xfrm>
            <a:off x="157750" y="1226625"/>
            <a:ext cx="55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Seteamos hipótesis</a:t>
            </a:r>
            <a:endParaRPr/>
          </a:p>
        </p:txBody>
      </p:sp>
      <p:sp>
        <p:nvSpPr>
          <p:cNvPr id="341" name="Google Shape;341;p47"/>
          <p:cNvSpPr txBox="1"/>
          <p:nvPr/>
        </p:nvSpPr>
        <p:spPr>
          <a:xfrm>
            <a:off x="216775" y="3097625"/>
            <a:ext cx="55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Seteamos nivel de significación</a:t>
            </a:r>
            <a:endParaRPr/>
          </a:p>
        </p:txBody>
      </p:sp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600" y="3847025"/>
            <a:ext cx="7048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IMDB</a:t>
            </a:r>
            <a:endParaRPr/>
          </a:p>
        </p:txBody>
      </p:sp>
      <p:sp>
        <p:nvSpPr>
          <p:cNvPr id="348" name="Google Shape;348;p48"/>
          <p:cNvSpPr txBox="1"/>
          <p:nvPr/>
        </p:nvSpPr>
        <p:spPr>
          <a:xfrm>
            <a:off x="157750" y="1226625"/>
            <a:ext cx="55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Generamos copias bootstrap</a:t>
            </a:r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216775" y="3097625"/>
            <a:ext cx="55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Seteamos nivel de significación</a:t>
            </a:r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25" y="3584700"/>
            <a:ext cx="7048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50" y="1572520"/>
            <a:ext cx="4048749" cy="1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775" y="3938275"/>
            <a:ext cx="14287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IMDB</a:t>
            </a:r>
            <a:endParaRPr/>
          </a:p>
        </p:txBody>
      </p:sp>
      <p:sp>
        <p:nvSpPr>
          <p:cNvPr id="358" name="Google Shape;358;p49"/>
          <p:cNvSpPr txBox="1"/>
          <p:nvPr/>
        </p:nvSpPr>
        <p:spPr>
          <a:xfrm>
            <a:off x="157750" y="1226625"/>
            <a:ext cx="55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Generamos histograma</a:t>
            </a:r>
            <a:endParaRPr/>
          </a:p>
        </p:txBody>
      </p:sp>
      <p:sp>
        <p:nvSpPr>
          <p:cNvPr id="359" name="Google Shape;359;p49"/>
          <p:cNvSpPr txBox="1"/>
          <p:nvPr/>
        </p:nvSpPr>
        <p:spPr>
          <a:xfrm>
            <a:off x="216775" y="2756450"/>
            <a:ext cx="55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Visualizamos Null dist y pvalue</a:t>
            </a:r>
            <a:endParaRPr/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725" y="503775"/>
            <a:ext cx="3034025" cy="237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150" y="2488357"/>
            <a:ext cx="3397850" cy="2655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A/B Testing</a:t>
            </a:r>
            <a:endParaRPr/>
          </a:p>
        </p:txBody>
      </p:sp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804750"/>
            <a:ext cx="5239295" cy="41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A/B Testing</a:t>
            </a:r>
            <a:endParaRPr/>
          </a:p>
        </p:txBody>
      </p:sp>
      <p:sp>
        <p:nvSpPr>
          <p:cNvPr id="373" name="Google Shape;373;p51"/>
          <p:cNvSpPr txBox="1"/>
          <p:nvPr/>
        </p:nvSpPr>
        <p:spPr>
          <a:xfrm>
            <a:off x="288625" y="1298775"/>
            <a:ext cx="643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idea básica cuando se evalúa un programa es medir el efecto causal de una intervención. Idealmente quisiéramos comparar cómo se comporta un grupo con ese tratamiento comparado a otro grupo de características idénticas en todos los aspectos, pero que no recibieron el tratamiento.</a:t>
            </a:r>
            <a:endParaRPr/>
          </a:p>
        </p:txBody>
      </p:sp>
      <p:sp>
        <p:nvSpPr>
          <p:cNvPr id="374" name="Google Shape;374;p51"/>
          <p:cNvSpPr txBox="1"/>
          <p:nvPr/>
        </p:nvSpPr>
        <p:spPr>
          <a:xfrm>
            <a:off x="505075" y="2939425"/>
            <a:ext cx="584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experimentos controlados que son comunes dentro de un laboratorio, son más limitados en economía y negocios, aunque tienen cada vez más difusión. → A/B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Muestra Aleatoria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02475" y="918875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Cada componente tuvo que haberse obtenido al azar (IID)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151" y="1807876"/>
            <a:ext cx="377574" cy="37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902200" y="1826800"/>
            <a:ext cx="23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Elección equiprobable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151" y="2630876"/>
            <a:ext cx="377574" cy="37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902200" y="2649800"/>
            <a:ext cx="41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hace falta conocer a la población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125" y="1651398"/>
            <a:ext cx="2274300" cy="34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157175" y="3548500"/>
            <a:ext cx="41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siempre es suficiente. La muestra debe ser representativa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A/B Testing - split testing</a:t>
            </a: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5325"/>
            <a:ext cx="7082775" cy="36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A/B Testing </a:t>
            </a:r>
            <a:endParaRPr/>
          </a:p>
        </p:txBody>
      </p:sp>
      <p:pic>
        <p:nvPicPr>
          <p:cNvPr id="386" name="Google Shape;3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88" y="2214200"/>
            <a:ext cx="5226799" cy="277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50" y="872425"/>
            <a:ext cx="5277975" cy="11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00BA"/>
                </a:solidFill>
              </a:rPr>
              <a:t>Nos vemos en el taller práctico!!!</a:t>
            </a:r>
            <a:endParaRPr>
              <a:solidFill>
                <a:srgbClr val="1000B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075" y="949050"/>
            <a:ext cx="328612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Muestra representativa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302475" y="918875"/>
            <a:ext cx="585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Permite generalizar características de la población con un grado conocido de precisión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902200" y="1826800"/>
            <a:ext cx="239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Error de cobertura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Error de no-respuesta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Error de medición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Error muestral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Muestreo probabilístico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7013"/>
            <a:ext cx="2334050" cy="34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4375" y="1560150"/>
            <a:ext cx="2269152" cy="34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075" y="1560155"/>
            <a:ext cx="2160050" cy="333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550" y="1324911"/>
            <a:ext cx="2269150" cy="3660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Hagamos un experimento!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3" y="1226075"/>
            <a:ext cx="5793326" cy="32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6170300" y="1831525"/>
            <a:ext cx="23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Importemos el Bowl 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6170300" y="2439788"/>
            <a:ext cx="239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Saquemos 1000 muestras de 25, 300 y 5000 registros y grafiquemos density plots de prop de pelotas rojas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6170300" y="3479175"/>
            <a:ext cx="239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Analicemos estadísticas descriptivas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Ley grandes números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440050" y="1159625"/>
            <a:ext cx="606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 promedio de los resultados obtenidos 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larga serie de repeticiones se acerca al valor esperado.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050" y="2212025"/>
            <a:ext cx="3658675" cy="9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and accuracy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025" y="880900"/>
            <a:ext cx="4283702" cy="41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000BA"/>
      </a:dk1>
      <a:lt1>
        <a:srgbClr val="01E8AC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